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3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438400" y="4191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006197"/>
                </a:solidFill>
                <a:latin typeface="Myriad Pro Light" pitchFamily="34" charset="0"/>
              </a:rPr>
              <a:t>Performance</a:t>
            </a:r>
            <a:r>
              <a:rPr lang="en-US" sz="1800" b="1" baseline="0" dirty="0" smtClean="0">
                <a:solidFill>
                  <a:srgbClr val="006197"/>
                </a:solidFill>
                <a:latin typeface="Myriad Pro Light" pitchFamily="34" charset="0"/>
              </a:rPr>
              <a:t> made easy.</a:t>
            </a:r>
            <a:endParaRPr lang="en-US" sz="18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7177088" y="6368534"/>
            <a:ext cx="158591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 smtClean="0">
                <a:latin typeface="Myriad Pro Light" pitchFamily="34" charset="0"/>
              </a:rPr>
              <a:t>7460_Leci-Tech PPT_A1017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57" y="2133600"/>
            <a:ext cx="5363543" cy="18531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36" y="5486400"/>
            <a:ext cx="1203964" cy="83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08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685800"/>
            <a:ext cx="8839200" cy="88392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197"/>
                </a:solidFill>
                <a:latin typeface="Myriad Pro Light" pitchFamily="34" charset="0"/>
              </a:rPr>
              <a:t>LECI-TECH Family of Products</a:t>
            </a:r>
            <a:endParaRPr lang="en-US" sz="28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96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371600" y="47638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To</a:t>
            </a:r>
            <a:r>
              <a:rPr lang="en-US" sz="1200" b="1" baseline="0" dirty="0" smtClean="0">
                <a:solidFill>
                  <a:srgbClr val="006197"/>
                </a:solidFill>
                <a:latin typeface="Myriad Pro Light" pitchFamily="34" charset="0"/>
              </a:rPr>
              <a:t> the plant:</a:t>
            </a:r>
          </a:p>
          <a:p>
            <a:r>
              <a:rPr lang="en-US" sz="1200" baseline="0" dirty="0" smtClean="0">
                <a:latin typeface="Myriad Pro Light" pitchFamily="34" charset="0"/>
              </a:rPr>
              <a:t>Drift Reduction with Performance Sized Droplets</a:t>
            </a:r>
            <a:endParaRPr lang="en-US" sz="1200" dirty="0">
              <a:latin typeface="Myriad Pro Light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038600" y="47638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On </a:t>
            </a:r>
            <a:r>
              <a:rPr lang="en-US" sz="12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plant:</a:t>
            </a:r>
          </a:p>
          <a:p>
            <a:r>
              <a:rPr lang="en-US" sz="1200" baseline="0" dirty="0" smtClean="0">
                <a:latin typeface="Myriad Pro Light" pitchFamily="34" charset="0"/>
              </a:rPr>
              <a:t>Droplet Retention by Adhesion and Spreading</a:t>
            </a:r>
            <a:endParaRPr lang="en-US" sz="1200" dirty="0">
              <a:latin typeface="Myriad Pro Light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629400" y="47638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In </a:t>
            </a:r>
            <a:r>
              <a:rPr lang="en-US" sz="12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plant:</a:t>
            </a:r>
          </a:p>
          <a:p>
            <a:r>
              <a:rPr lang="en-US" sz="1200" baseline="0" dirty="0" smtClean="0">
                <a:latin typeface="Myriad Pro Light" pitchFamily="34" charset="0"/>
              </a:rPr>
              <a:t>Increased Penetration without Cuticle Disruption</a:t>
            </a:r>
            <a:endParaRPr lang="en-US" sz="1200" dirty="0"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00600" y="59552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Now that’s performance made easy.</a:t>
            </a:r>
            <a:endParaRPr lang="en-US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62000" y="3810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197"/>
                </a:solidFill>
                <a:latin typeface="Myriad Pro Light" pitchFamily="34" charset="0"/>
              </a:rPr>
              <a:t>THE BEST ADJUVANT TECHNOLOGY:</a:t>
            </a:r>
            <a:br>
              <a:rPr lang="en-US" sz="2400" b="1" dirty="0" smtClean="0">
                <a:solidFill>
                  <a:srgbClr val="006197"/>
                </a:solidFill>
                <a:latin typeface="Myriad Pro Light" pitchFamily="34" charset="0"/>
              </a:rPr>
            </a:br>
            <a:r>
              <a:rPr lang="en-US" sz="2400" b="1" dirty="0" smtClean="0">
                <a:solidFill>
                  <a:srgbClr val="006197"/>
                </a:solidFill>
                <a:latin typeface="Myriad Pro Light" pitchFamily="34" charset="0"/>
              </a:rPr>
              <a:t>TO THE PLANT, ON THE PLANT &amp; IN THE PLANT</a:t>
            </a:r>
            <a:endParaRPr lang="en-US" sz="24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77" y="1676400"/>
            <a:ext cx="4792043" cy="16557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88" y="3753963"/>
            <a:ext cx="6007620" cy="9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2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09600" y="1295400"/>
            <a:ext cx="79248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6197"/>
                </a:solidFill>
                <a:latin typeface="Myriad Pro Light" pitchFamily="34" charset="0"/>
              </a:rPr>
              <a:t>What is Leci-Tech®</a:t>
            </a:r>
            <a:r>
              <a:rPr lang="en-US" sz="1800" b="0" i="1" u="none" strike="noStrike" kern="1200" baseline="30000" dirty="0" smtClean="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rPr>
              <a:t> </a:t>
            </a:r>
            <a:r>
              <a:rPr lang="en-US" b="1" i="1" dirty="0" smtClean="0">
                <a:solidFill>
                  <a:srgbClr val="006197"/>
                </a:solidFill>
                <a:latin typeface="Myriad Pro Light" pitchFamily="34" charset="0"/>
              </a:rPr>
              <a:t>?</a:t>
            </a:r>
          </a:p>
          <a:p>
            <a:endParaRPr lang="en-US" b="1" i="1" dirty="0" smtClean="0">
              <a:solidFill>
                <a:srgbClr val="006197"/>
              </a:solidFill>
              <a:latin typeface="Myriad Pro Light" pitchFamily="34" charset="0"/>
            </a:endParaRPr>
          </a:p>
          <a:p>
            <a:pPr algn="just"/>
            <a:r>
              <a:rPr lang="en-US" sz="1600" b="0" i="0" dirty="0" smtClean="0">
                <a:solidFill>
                  <a:schemeClr val="tx1"/>
                </a:solidFill>
                <a:latin typeface="Myriad Pro Light" pitchFamily="34" charset="0"/>
              </a:rPr>
              <a:t>Lecithin is</a:t>
            </a:r>
            <a:r>
              <a:rPr lang="en-US" sz="1600" b="0" i="0" baseline="0" dirty="0" smtClean="0">
                <a:solidFill>
                  <a:schemeClr val="tx1"/>
                </a:solidFill>
                <a:latin typeface="Myriad Pro Light" pitchFamily="34" charset="0"/>
              </a:rPr>
              <a:t> a natural-based product derived from soybean seeds and is the workhorse of the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1" i="1" dirty="0" smtClean="0">
                <a:solidFill>
                  <a:schemeClr val="tx1"/>
                </a:solidFill>
                <a:latin typeface="Myriad Pro Light" pitchFamily="34" charset="0"/>
              </a:rPr>
              <a:t>®</a:t>
            </a:r>
            <a:r>
              <a:rPr lang="en-US" sz="1600" b="0" i="0" baseline="0" dirty="0" smtClean="0">
                <a:solidFill>
                  <a:schemeClr val="tx1"/>
                </a:solidFill>
                <a:latin typeface="Myriad Pro Light" pitchFamily="34" charset="0"/>
              </a:rPr>
              <a:t> product line. Loveland Products has worked with lecithin for over 35 years and has developed numerous applications that provide benefits above any current technology. Products containing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i="0" baseline="0" dirty="0" smtClean="0">
                <a:solidFill>
                  <a:schemeClr val="tx1"/>
                </a:solidFill>
                <a:latin typeface="Myriad Pro Light" pitchFamily="34" charset="0"/>
              </a:rPr>
              <a:t> technology provide a unique chemistry that works in a variety of row crop, vegetable, small grain, turf and ornamental and non-crop applications. While supporting the American soybean grower,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i="0" baseline="0" dirty="0" smtClean="0">
                <a:solidFill>
                  <a:schemeClr val="tx1"/>
                </a:solidFill>
                <a:latin typeface="Myriad Pro Light" pitchFamily="34" charset="0"/>
              </a:rPr>
              <a:t> allows for lower use rates and crop safety, is biodegradable and is the best adjuvant technology.</a:t>
            </a:r>
          </a:p>
          <a:p>
            <a:pPr algn="just"/>
            <a:endParaRPr lang="en-US" sz="1600" b="0" i="0" baseline="0" dirty="0" smtClean="0">
              <a:solidFill>
                <a:schemeClr val="tx1"/>
              </a:solidFill>
              <a:latin typeface="Myriad Pro Light" pitchFamily="34" charset="0"/>
            </a:endParaRPr>
          </a:p>
          <a:p>
            <a:pPr algn="just"/>
            <a:r>
              <a:rPr lang="en-US" sz="1800" b="1" i="0" baseline="0" dirty="0" smtClean="0">
                <a:solidFill>
                  <a:srgbClr val="006197"/>
                </a:solidFill>
                <a:latin typeface="Myriad Pro Light" pitchFamily="34" charset="0"/>
              </a:rPr>
              <a:t>Key PERFORMANCE factors:</a:t>
            </a:r>
          </a:p>
          <a:p>
            <a:pPr algn="just"/>
            <a:endParaRPr lang="en-US" sz="1600" b="0" i="0" dirty="0" smtClean="0">
              <a:solidFill>
                <a:schemeClr val="tx1"/>
              </a:solidFill>
              <a:latin typeface="Myriad Pro Ligh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To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 the plant - </a:t>
            </a:r>
            <a:r>
              <a:rPr lang="en-US" sz="1600" baseline="0" dirty="0" smtClean="0">
                <a:latin typeface="Myriad Pro Light" pitchFamily="34" charset="0"/>
              </a:rPr>
              <a:t>Drift Reduction with Performance Sized Droplets</a:t>
            </a:r>
            <a:endParaRPr lang="en-US" sz="1600" dirty="0" smtClean="0">
              <a:latin typeface="Myriad Pro Ligh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On 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 - </a:t>
            </a:r>
            <a:r>
              <a:rPr lang="en-US" sz="1600" baseline="0" dirty="0" smtClean="0">
                <a:latin typeface="Myriad Pro Light" pitchFamily="34" charset="0"/>
              </a:rPr>
              <a:t>Droplet Retention by Adhesion and Spreading</a:t>
            </a:r>
            <a:endParaRPr lang="en-US" sz="1600" dirty="0" smtClean="0">
              <a:latin typeface="Myriad Pro Ligh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In 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 -  </a:t>
            </a:r>
            <a:r>
              <a:rPr lang="en-US" sz="1600" baseline="0" dirty="0" smtClean="0">
                <a:latin typeface="Myriad Pro Light" pitchFamily="34" charset="0"/>
              </a:rPr>
              <a:t>Increased Penetration without Cuticle Disruption</a:t>
            </a:r>
            <a:endParaRPr lang="en-US" sz="1600" dirty="0" smtClean="0"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44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9600" y="1040249"/>
            <a:ext cx="7924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To the Plant – 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Myriad Pro Light" pitchFamily="34" charset="0"/>
              </a:rPr>
              <a:t>Drift</a:t>
            </a:r>
            <a:r>
              <a:rPr lang="en-US" b="1" baseline="0" dirty="0" smtClean="0">
                <a:solidFill>
                  <a:srgbClr val="92D050"/>
                </a:solidFill>
                <a:latin typeface="Myriad Pro Light" pitchFamily="34" charset="0"/>
              </a:rPr>
              <a:t> Reduction with Performance Size Droplets</a:t>
            </a:r>
          </a:p>
          <a:p>
            <a:pPr algn="just"/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One of the many unique features of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is its ability to reduce drift. Over the years,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has consistently been able to show a significant reduction of driftable fines (under 50um) when using both older XR nozzle technology, and also when using newer drift reduction technology like Air Induction nozzles.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also decreases extra large droplets (over 500um), which are susceptible to shattering, bouncing, &amp; ineffective droplet retention resulting in highly variable &amp; ineffective performance. Most importantly,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increases the percent of ideal or </a:t>
            </a:r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“performance sized” droplets.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0642"/>
            <a:ext cx="2236273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127" y="3710642"/>
            <a:ext cx="2236273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28" y="3710642"/>
            <a:ext cx="2236272" cy="167640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447800" y="542038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i="1" dirty="0" smtClean="0">
                <a:solidFill>
                  <a:srgbClr val="006197"/>
                </a:solidFill>
                <a:latin typeface="Myriad Pro Light" pitchFamily="34" charset="0"/>
              </a:rPr>
              <a:t>Demonstrates in simulated</a:t>
            </a:r>
            <a:r>
              <a:rPr lang="en-US" sz="14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 wind, coarse droplets of; water alone (left), water with glyphosate (middle), and water with glyphosate and </a:t>
            </a:r>
            <a:r>
              <a:rPr lang="en-US" sz="1400" b="1" i="1" baseline="0" dirty="0" err="1" smtClean="0">
                <a:solidFill>
                  <a:srgbClr val="006197"/>
                </a:solidFill>
                <a:latin typeface="Myriad Pro Light" pitchFamily="34" charset="0"/>
              </a:rPr>
              <a:t>Leci</a:t>
            </a:r>
            <a:r>
              <a:rPr lang="en-US" sz="14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-Tech (right).</a:t>
            </a:r>
            <a:endParaRPr lang="en-US" sz="1400" b="1" i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800980"/>
            <a:ext cx="635533" cy="495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48779"/>
            <a:ext cx="786386" cy="10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2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609600" y="457200"/>
            <a:ext cx="79248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On the Plant – 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Myriad Pro Light" pitchFamily="34" charset="0"/>
              </a:rPr>
              <a:t>Droplet Retention by Adhesion and</a:t>
            </a:r>
            <a:r>
              <a:rPr lang="en-US" b="1" baseline="0" dirty="0" smtClean="0">
                <a:solidFill>
                  <a:srgbClr val="92D050"/>
                </a:solidFill>
                <a:latin typeface="Myriad Pro Light" pitchFamily="34" charset="0"/>
              </a:rPr>
              <a:t> Spreading</a:t>
            </a:r>
          </a:p>
          <a:p>
            <a:pPr algn="just"/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Coverage is one of the primary objectives with many pesticide applications. The </a:t>
            </a:r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spreading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and </a:t>
            </a:r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adhesion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properties of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are ideal for maximizing contact area and keeping droplets on the target. As the droplet make contact with the target, the combination of creating </a:t>
            </a:r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“performance sized” droplets 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with the </a:t>
            </a:r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adhesion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properties of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ensures that the droplet hits the target and stays there to provide more consistent control. </a:t>
            </a:r>
          </a:p>
          <a:p>
            <a:pPr algn="just"/>
            <a:endParaRPr lang="en-US" sz="1200" b="0" baseline="0" dirty="0" smtClean="0">
              <a:solidFill>
                <a:schemeClr val="tx1"/>
              </a:solidFill>
              <a:latin typeface="Myriad Pro Light" pitchFamily="34" charset="0"/>
            </a:endParaRPr>
          </a:p>
          <a:p>
            <a:pPr algn="just"/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Bigger droplets can aid in reducing driftable fines but with bigger droplets, adhesion and spreading are even more critical to maximize spray solution that stays on the target.</a:t>
            </a:r>
            <a:endParaRPr lang="en-US" sz="1600" b="1" baseline="0" dirty="0" smtClean="0">
              <a:solidFill>
                <a:schemeClr val="tx1"/>
              </a:solidFill>
              <a:latin typeface="Myriad Pro Ligh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31" y="2590800"/>
            <a:ext cx="4391869" cy="43918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885950" y="38817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XR Nozzle</a:t>
            </a:r>
          </a:p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Fine Droplets</a:t>
            </a:r>
            <a:endParaRPr lang="en-US" sz="12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781175" y="5204249"/>
            <a:ext cx="1686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AIXR Nozzle</a:t>
            </a:r>
          </a:p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Very Coarse Droplets</a:t>
            </a:r>
            <a:endParaRPr lang="en-US" sz="12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867400" y="316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Water + Glyphosate +</a:t>
            </a:r>
            <a:endParaRPr lang="en-US" sz="12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724400" y="31620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Water + Glyphosate</a:t>
            </a:r>
            <a:endParaRPr lang="en-US" sz="12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409950" y="3346667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6197"/>
                </a:solidFill>
                <a:latin typeface="Myriad Pro Light" pitchFamily="34" charset="0"/>
              </a:rPr>
              <a:t>Water Alone</a:t>
            </a:r>
            <a:endParaRPr lang="en-US" sz="1200" b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743075" y="6248400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i="1" dirty="0" smtClean="0">
                <a:solidFill>
                  <a:srgbClr val="006197"/>
                </a:solidFill>
                <a:latin typeface="Myriad Pro Light" pitchFamily="34" charset="0"/>
              </a:rPr>
              <a:t>Demonstrates the positive benefits</a:t>
            </a:r>
            <a:r>
              <a:rPr lang="en-US" sz="11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 of Leci-Tech chemistry to aid in coverage with not only fine droplets, but with larger droplets as well on the waxy leaf surface of common lambquarters. Blue dye was used for a visual indicator.</a:t>
            </a:r>
            <a:endParaRPr lang="en-US" sz="1100" b="1" i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178" y="3314401"/>
            <a:ext cx="635533" cy="495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4703"/>
            <a:ext cx="789434" cy="10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5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609600" y="910896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On the Plant – continued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Myriad Pro Light" pitchFamily="34" charset="0"/>
              </a:rPr>
              <a:t>Droplet Retention by Adhesion and</a:t>
            </a:r>
            <a:r>
              <a:rPr lang="en-US" b="1" baseline="0" dirty="0" smtClean="0">
                <a:solidFill>
                  <a:srgbClr val="92D050"/>
                </a:solidFill>
                <a:latin typeface="Myriad Pro Light" pitchFamily="34" charset="0"/>
              </a:rPr>
              <a:t> Spreading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712748"/>
            <a:ext cx="7696200" cy="40154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90600" y="5512713"/>
            <a:ext cx="7086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i="1" dirty="0" smtClean="0">
                <a:solidFill>
                  <a:srgbClr val="006197"/>
                </a:solidFill>
                <a:latin typeface="Myriad Pro Light" pitchFamily="34" charset="0"/>
              </a:rPr>
              <a:t>Demonstrates the effect of Leci-Tech chemistry on spray</a:t>
            </a:r>
            <a:r>
              <a:rPr lang="en-US" sz="11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 solutions by retaining more of the “performance sized” droplets on the waxy leaf surface of Common Lambquarters. Clay solution was used for a visual indictor. </a:t>
            </a:r>
            <a:endParaRPr lang="en-US" sz="1100" b="1" i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78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09600" y="609600"/>
            <a:ext cx="792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In the Plant – 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Myriad Pro Light" pitchFamily="34" charset="0"/>
              </a:rPr>
              <a:t>Increased Penetration without Cuticle Disruption</a:t>
            </a:r>
            <a:endParaRPr lang="en-US" b="1" baseline="0" dirty="0" smtClean="0">
              <a:solidFill>
                <a:srgbClr val="92D050"/>
              </a:solidFill>
              <a:latin typeface="Myriad Pro Light" pitchFamily="34" charset="0"/>
            </a:endParaRPr>
          </a:p>
          <a:p>
            <a:pPr algn="just"/>
            <a:r>
              <a:rPr lang="en-US" sz="1600" b="1" baseline="0" dirty="0" smtClean="0">
                <a:solidFill>
                  <a:schemeClr val="tx1"/>
                </a:solidFill>
                <a:latin typeface="Myriad Pro Light" pitchFamily="34" charset="0"/>
              </a:rPr>
              <a:t>To maximize performance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of both systemic and contact pesticides, it is critical to ensure penetration through the leaf cuticle. This is especially important when plants are under environmental stress. Not only does </a:t>
            </a:r>
            <a:r>
              <a:rPr lang="en-US" sz="1600" b="1" i="1" baseline="0" dirty="0" smtClean="0">
                <a:solidFill>
                  <a:schemeClr val="tx1"/>
                </a:solidFill>
                <a:latin typeface="Myriad Pro Light" pitchFamily="34" charset="0"/>
              </a:rPr>
              <a:t>Leci-Tech</a:t>
            </a:r>
            <a:r>
              <a:rPr lang="en-US" sz="1600" b="0" baseline="0" dirty="0" smtClean="0">
                <a:solidFill>
                  <a:schemeClr val="tx1"/>
                </a:solidFill>
                <a:latin typeface="Myriad Pro Light" pitchFamily="34" charset="0"/>
              </a:rPr>
              <a:t> increase penetration, but it does so without cuticle disruption of the leaf allowing for greater uptake. Leci-Tech allows the formation of micelles to occur at lower use rates than traditional surfactants, providing quicker uptake with no impact on crop safety.</a:t>
            </a:r>
            <a:endParaRPr lang="en-US" sz="1600" b="1" baseline="0" dirty="0" smtClean="0">
              <a:solidFill>
                <a:schemeClr val="tx1"/>
              </a:solidFill>
              <a:latin typeface="Myriad Pro Ligh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31972"/>
            <a:ext cx="6781800" cy="67818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960071" y="5791200"/>
            <a:ext cx="57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i="1" dirty="0" smtClean="0">
                <a:solidFill>
                  <a:srgbClr val="006197"/>
                </a:solidFill>
                <a:latin typeface="Myriad Pro Light" pitchFamily="34" charset="0"/>
              </a:rPr>
              <a:t>Demonstrates herbicide on velvetleaf up to 72 hours after treatment</a:t>
            </a:r>
            <a:r>
              <a:rPr lang="en-US" sz="11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 (HAT). The first 3 pictures are herbicide alone. The last 3 pictures have a Leci-Tech adjuvant added.</a:t>
            </a:r>
            <a:endParaRPr lang="en-US" sz="1100" b="1" i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67" y="4139899"/>
            <a:ext cx="635533" cy="495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21475"/>
            <a:ext cx="786386" cy="10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91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9600" y="6096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In the Plant – continued</a:t>
            </a:r>
          </a:p>
          <a:p>
            <a:r>
              <a:rPr lang="en-US" b="1" dirty="0" smtClean="0">
                <a:solidFill>
                  <a:srgbClr val="92D050"/>
                </a:solidFill>
                <a:latin typeface="Myriad Pro Light" pitchFamily="34" charset="0"/>
              </a:rPr>
              <a:t>Increased Penetration without Cuticle Disruption</a:t>
            </a:r>
            <a:endParaRPr lang="en-US" b="1" baseline="0" dirty="0" smtClean="0">
              <a:solidFill>
                <a:srgbClr val="92D050"/>
              </a:solidFill>
              <a:latin typeface="Myriad Pro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282704"/>
            <a:ext cx="4089400" cy="48006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3371" y="5867860"/>
            <a:ext cx="57572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100" b="1" i="1" dirty="0" smtClean="0">
                <a:solidFill>
                  <a:srgbClr val="006197"/>
                </a:solidFill>
                <a:latin typeface="Myriad Pro Light" pitchFamily="34" charset="0"/>
              </a:rPr>
              <a:t>Demonstrates the effect of Leci-Tech chemistry on penetration and translocation</a:t>
            </a:r>
            <a:r>
              <a:rPr lang="en-US" sz="1100" b="1" i="1" baseline="0" dirty="0" smtClean="0">
                <a:solidFill>
                  <a:srgbClr val="006197"/>
                </a:solidFill>
                <a:latin typeface="Myriad Pro Light" pitchFamily="34" charset="0"/>
              </a:rPr>
              <a:t> of glyphosate into and throughout the Common Lambsquarters plant.</a:t>
            </a:r>
            <a:endParaRPr lang="en-US" sz="1100" b="1" i="1" dirty="0">
              <a:solidFill>
                <a:srgbClr val="006197"/>
              </a:solidFill>
              <a:latin typeface="Myriad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096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609600" y="1135042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6197"/>
                </a:solidFill>
                <a:latin typeface="Myriad Pro Light" pitchFamily="34" charset="0"/>
              </a:rPr>
              <a:t>Additional</a:t>
            </a:r>
            <a:r>
              <a:rPr lang="en-US" b="1" baseline="0" dirty="0" smtClean="0">
                <a:solidFill>
                  <a:srgbClr val="006197"/>
                </a:solidFill>
                <a:latin typeface="Myriad Pro Light" pitchFamily="34" charset="0"/>
              </a:rPr>
              <a:t> Leci-Tech Benefits: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 smtClean="0">
                <a:latin typeface="Myriad Pro Light" pitchFamily="34" charset="0"/>
              </a:rPr>
              <a:t>With the combination of hydrophilic and lipophilic elements, </a:t>
            </a:r>
            <a:r>
              <a:rPr lang="en-US" sz="1800" b="1" i="1" baseline="0" dirty="0" smtClean="0">
                <a:latin typeface="Myriad Pro Light" pitchFamily="34" charset="0"/>
              </a:rPr>
              <a:t>Leci-Tech</a:t>
            </a:r>
            <a:r>
              <a:rPr lang="en-US" sz="1800" baseline="0" dirty="0" smtClean="0">
                <a:latin typeface="Myriad Pro Light" pitchFamily="34" charset="0"/>
              </a:rPr>
              <a:t> works well with both water-soluble and oil-soluble pesticides or active ingredients.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baseline="0" dirty="0" smtClean="0">
                <a:latin typeface="Myriad Pro Light" pitchFamily="34" charset="0"/>
              </a:rPr>
              <a:t>Leci-Tech</a:t>
            </a:r>
            <a:r>
              <a:rPr lang="en-US" sz="1800" baseline="0" dirty="0" smtClean="0">
                <a:latin typeface="Myriad Pro Light" pitchFamily="34" charset="0"/>
              </a:rPr>
              <a:t> does </a:t>
            </a:r>
            <a:r>
              <a:rPr lang="en-US" sz="1800" b="1" baseline="0" dirty="0" smtClean="0">
                <a:latin typeface="Myriad Pro Light" pitchFamily="34" charset="0"/>
              </a:rPr>
              <a:t>NOT</a:t>
            </a:r>
            <a:r>
              <a:rPr lang="en-US" sz="1800" baseline="0" dirty="0" smtClean="0">
                <a:latin typeface="Myriad Pro Light" pitchFamily="34" charset="0"/>
              </a:rPr>
              <a:t> compromise </a:t>
            </a:r>
            <a:r>
              <a:rPr lang="en-US" sz="1800" b="1" baseline="0" dirty="0" smtClean="0">
                <a:latin typeface="Myriad Pro Light" pitchFamily="34" charset="0"/>
              </a:rPr>
              <a:t>nozzle performance </a:t>
            </a:r>
            <a:r>
              <a:rPr lang="en-US" sz="1800" baseline="0" dirty="0" smtClean="0">
                <a:latin typeface="Myriad Pro Light" pitchFamily="34" charset="0"/>
              </a:rPr>
              <a:t>like many other products the control drift by thickening the spray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baseline="0" dirty="0" smtClean="0">
                <a:latin typeface="Myriad Pro Light" pitchFamily="34" charset="0"/>
              </a:rPr>
              <a:t>Leci-Tech</a:t>
            </a:r>
            <a:r>
              <a:rPr lang="en-US" sz="1800" baseline="0" dirty="0" smtClean="0">
                <a:latin typeface="Myriad Pro Light" pitchFamily="34" charset="0"/>
              </a:rPr>
              <a:t> will also reduce evaporation, allowing for greater uptake.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0" dirty="0" smtClean="0">
              <a:latin typeface="Myriad Pro Light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</a:t>
            </a:r>
            <a:r>
              <a:rPr lang="en-US" sz="1800" b="1" i="1" baseline="0" dirty="0" smtClean="0">
                <a:solidFill>
                  <a:srgbClr val="92D050"/>
                </a:solidFill>
                <a:latin typeface="Myriad Pro Light" pitchFamily="34" charset="0"/>
              </a:rPr>
              <a:t>BEST</a:t>
            </a:r>
            <a:r>
              <a:rPr lang="en-US" sz="1800" b="1" baseline="0" dirty="0" smtClean="0">
                <a:solidFill>
                  <a:srgbClr val="92D050"/>
                </a:solidFill>
                <a:latin typeface="Myriad Pro Light" pitchFamily="34" charset="0"/>
              </a:rPr>
              <a:t> </a:t>
            </a:r>
            <a:r>
              <a:rPr lang="en-US" sz="1800" b="1" baseline="0" dirty="0" smtClean="0">
                <a:solidFill>
                  <a:srgbClr val="006197"/>
                </a:solidFill>
                <a:latin typeface="Myriad Pro Light" pitchFamily="34" charset="0"/>
              </a:rPr>
              <a:t>Adjuvant Technology</a:t>
            </a:r>
            <a:endParaRPr lang="en-US" sz="1800" b="1" dirty="0" smtClean="0">
              <a:solidFill>
                <a:srgbClr val="006197"/>
              </a:solidFill>
              <a:latin typeface="Myriad Pro Light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400174" y="3691069"/>
            <a:ext cx="538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To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 the plant - </a:t>
            </a:r>
            <a:r>
              <a:rPr lang="en-US" sz="1600" i="1" baseline="0" dirty="0" smtClean="0">
                <a:latin typeface="Myriad Pro Light" pitchFamily="34" charset="0"/>
              </a:rPr>
              <a:t>Drift Reduction with Performance Sized Droplets</a:t>
            </a:r>
            <a:endParaRPr lang="en-US" sz="1600" i="1" dirty="0">
              <a:latin typeface="Myriad Pro Light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00175" y="4415146"/>
            <a:ext cx="5000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On 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 - </a:t>
            </a:r>
            <a:r>
              <a:rPr lang="en-US" sz="1600" i="1" baseline="0" dirty="0" smtClean="0">
                <a:latin typeface="Myriad Pro Light" pitchFamily="34" charset="0"/>
              </a:rPr>
              <a:t>Droplet Retention by Adhesion and Spreading</a:t>
            </a:r>
            <a:endParaRPr lang="en-US" sz="1600" i="1" dirty="0">
              <a:latin typeface="Myriad Pro Light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400174" y="5177146"/>
            <a:ext cx="538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6197"/>
                </a:solidFill>
                <a:latin typeface="Myriad Pro Light" pitchFamily="34" charset="0"/>
              </a:rPr>
              <a:t>In </a:t>
            </a:r>
            <a:r>
              <a:rPr lang="en-US" sz="1600" b="1" baseline="0" dirty="0" smtClean="0">
                <a:solidFill>
                  <a:srgbClr val="006197"/>
                </a:solidFill>
                <a:latin typeface="Myriad Pro Light" pitchFamily="34" charset="0"/>
              </a:rPr>
              <a:t>the plant - </a:t>
            </a:r>
            <a:r>
              <a:rPr lang="en-US" sz="1600" i="1" baseline="0" dirty="0" smtClean="0">
                <a:latin typeface="Myriad Pro Light" pitchFamily="34" charset="0"/>
              </a:rPr>
              <a:t>Increased Penetration without Cuticle Disruption</a:t>
            </a:r>
            <a:endParaRPr lang="en-US" sz="1600" i="1" dirty="0">
              <a:latin typeface="Myriad Pro Light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29"/>
          <a:stretch/>
        </p:blipFill>
        <p:spPr>
          <a:xfrm>
            <a:off x="942975" y="5104846"/>
            <a:ext cx="457199" cy="483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433"/>
          <a:stretch/>
        </p:blipFill>
        <p:spPr>
          <a:xfrm>
            <a:off x="929257" y="4348718"/>
            <a:ext cx="470917" cy="4714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7"/>
          <a:stretch/>
        </p:blipFill>
        <p:spPr>
          <a:xfrm>
            <a:off x="942975" y="3644791"/>
            <a:ext cx="444009" cy="45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9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4429"/>
            <a:ext cx="9144001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3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08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3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8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07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0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66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61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0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Agrium,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Fruh, Brittany</dc:creator>
  <cp:lastModifiedBy>Fruh, Brittany</cp:lastModifiedBy>
  <cp:revision>39</cp:revision>
  <dcterms:created xsi:type="dcterms:W3CDTF">2017-01-11T00:33:13Z</dcterms:created>
  <dcterms:modified xsi:type="dcterms:W3CDTF">2017-01-24T14:16:11Z</dcterms:modified>
</cp:coreProperties>
</file>